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8" r:id="rId2"/>
    <p:sldId id="299" r:id="rId3"/>
    <p:sldId id="318" r:id="rId4"/>
    <p:sldId id="319" r:id="rId5"/>
    <p:sldId id="320" r:id="rId6"/>
    <p:sldId id="311" r:id="rId7"/>
    <p:sldId id="312" r:id="rId8"/>
    <p:sldId id="282" r:id="rId9"/>
    <p:sldId id="313" r:id="rId10"/>
    <p:sldId id="309" r:id="rId11"/>
    <p:sldId id="310" r:id="rId12"/>
    <p:sldId id="314" r:id="rId13"/>
    <p:sldId id="315" r:id="rId14"/>
    <p:sldId id="317" r:id="rId15"/>
    <p:sldId id="316" r:id="rId16"/>
    <p:sldId id="292" r:id="rId17"/>
  </p:sldIdLst>
  <p:sldSz cx="9144000" cy="6858000" type="screen4x3"/>
  <p:notesSz cx="6735763" cy="9866313"/>
  <p:defaultTextStyle>
    <a:defPPr>
      <a:defRPr lang="ro-R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9F"/>
    <a:srgbClr val="A50021"/>
    <a:srgbClr val="FFFFCC"/>
    <a:srgbClr val="FFCC99"/>
    <a:srgbClr val="28166F"/>
    <a:srgbClr val="DA251D"/>
    <a:srgbClr val="CC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413" autoAdjust="0"/>
  </p:normalViewPr>
  <p:slideViewPr>
    <p:cSldViewPr>
      <p:cViewPr varScale="1">
        <p:scale>
          <a:sx n="104" d="100"/>
          <a:sy n="104" d="100"/>
        </p:scale>
        <p:origin x="18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3/31/2011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451022-F411-42A6-A7BA-BDE9ACB8AA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72483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3/31/2011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7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A6A1DE-3AA7-46E7-9D6F-6AB564ADAF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390909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644A817-9012-4041-9143-E235EB3425CC}" type="slidenum">
              <a:rPr lang="en-GB" altLang="en-US">
                <a:latin typeface="Calibri" pitchFamily="34" charset="0"/>
              </a:rPr>
              <a:pPr/>
              <a:t>1</a:t>
            </a:fld>
            <a:endParaRPr lang="en-GB" altLang="en-US">
              <a:latin typeface="Calibri" pitchFamily="34" charset="0"/>
            </a:endParaRPr>
          </a:p>
        </p:txBody>
      </p:sp>
      <p:sp>
        <p:nvSpPr>
          <p:cNvPr id="8197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956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/>
          <p:cNvSpPr/>
          <p:nvPr userDrawn="1"/>
        </p:nvSpPr>
        <p:spPr>
          <a:xfrm>
            <a:off x="0" y="6453188"/>
            <a:ext cx="9144000" cy="4048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for Lead Beneficiaries</a:t>
            </a: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June</a:t>
            </a: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201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</a:t>
            </a:r>
            <a:endParaRPr lang="ro-RO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716016" y="496857"/>
            <a:ext cx="4176464" cy="69989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3528392" cy="75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44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stelutz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213851" cy="691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/>
          <p:cNvSpPr/>
          <p:nvPr userDrawn="1"/>
        </p:nvSpPr>
        <p:spPr>
          <a:xfrm>
            <a:off x="0" y="6453188"/>
            <a:ext cx="9144000" cy="4048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for Lead Beneficiaries</a:t>
            </a: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June</a:t>
            </a: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201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</a:t>
            </a:r>
            <a:endParaRPr lang="ro-RO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716016" y="496857"/>
            <a:ext cx="4176464" cy="69989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3528392" cy="75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30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4ED56-0FB3-4595-AFCF-4544CD870CB0}" type="datetimeFigureOut">
              <a:rPr lang="ro-RO"/>
              <a:pPr>
                <a:defRPr/>
              </a:pPr>
              <a:t>14.06.2019</a:t>
            </a:fld>
            <a:endParaRPr lang="ro-R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42538E8-ADA8-41D1-9984-05BF68A61F02}" type="slidenum">
              <a:rPr lang="ro-RO" altLang="en-US"/>
              <a:pPr/>
              <a:t>‹#›</a:t>
            </a:fld>
            <a:endParaRPr lang="ro-RO" altLang="en-US"/>
          </a:p>
        </p:txBody>
      </p:sp>
      <p:sp>
        <p:nvSpPr>
          <p:cNvPr id="5" name="Rectangle 8"/>
          <p:cNvSpPr/>
          <p:nvPr userDrawn="1"/>
        </p:nvSpPr>
        <p:spPr>
          <a:xfrm>
            <a:off x="0" y="6453188"/>
            <a:ext cx="9144000" cy="4048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Sessions</a:t>
            </a: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</a:t>
            </a: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o-RO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2017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16016" y="496857"/>
            <a:ext cx="4176464" cy="69989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o-R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66D91BC3-950B-4F54-9AF4-0CB73DE97697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9" y="19050"/>
            <a:ext cx="3528392" cy="75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55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22512"/>
            <a:ext cx="3008313" cy="79208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09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6399"/>
            <a:ext cx="5111750" cy="434340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2895600"/>
            <a:ext cx="3008313" cy="30963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95AE5-19AA-4C9A-9760-8BE620EDD86C}" type="datetimeFigureOut">
              <a:rPr lang="ro-RO"/>
              <a:pPr>
                <a:defRPr/>
              </a:pPr>
              <a:t>14.06.2019</a:t>
            </a:fld>
            <a:endParaRPr lang="ro-R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E4A8192-74EE-47FE-BF94-C96C9D536020}" type="slidenum">
              <a:rPr lang="ro-RO" altLang="en-US"/>
              <a:pPr/>
              <a:t>‹#›</a:t>
            </a:fld>
            <a:endParaRPr lang="ro-RO" alt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716016" y="496857"/>
            <a:ext cx="4176464" cy="699896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166F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166F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166F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166F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3528392" cy="75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07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276350"/>
            <a:ext cx="8229600" cy="1000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2492375"/>
            <a:ext cx="8215313" cy="3579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A9A48-60BD-44BF-91C6-90BA1C74ACAF}" type="datetimeFigureOut">
              <a:rPr lang="ro-RO"/>
              <a:pPr>
                <a:defRPr/>
              </a:pPr>
              <a:t>14.06.2019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5AFC1DF-3721-4E17-A794-E5EDD53159F5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323235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5B9EE-D91D-4D3D-8DC6-1ED598B66558}" type="datetimeFigureOut">
              <a:rPr lang="ro-RO"/>
              <a:pPr>
                <a:defRPr/>
              </a:pPr>
              <a:t>14.06.2019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45386A6-95E7-485C-A55B-EE26AAE4E7F5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328077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E631CCA-3F38-4C05-8A21-7787E44407B0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29"/>
            <a:ext cx="3528392" cy="75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31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1" r:id="rId3"/>
    <p:sldLayoutId id="2147483710" r:id="rId4"/>
    <p:sldLayoutId id="2147483708" r:id="rId5"/>
    <p:sldLayoutId id="2147483707" r:id="rId6"/>
    <p:sldLayoutId id="2147483719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28166F"/>
          </a:solidFill>
          <a:latin typeface="Trebuchet MS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8166F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8166F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8166F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8166F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0" y="1311275"/>
            <a:ext cx="9144000" cy="1470025"/>
          </a:xfrm>
        </p:spPr>
        <p:txBody>
          <a:bodyPr/>
          <a:lstStyle/>
          <a:p>
            <a:pPr eaLnBrk="1" hangingPunct="1"/>
            <a:r>
              <a:rPr lang="ro-RO" altLang="en-US" sz="2600" dirty="0" smtClean="0">
                <a:solidFill>
                  <a:srgbClr val="0070C0"/>
                </a:solidFill>
              </a:rPr>
              <a:t/>
            </a:r>
            <a:br>
              <a:rPr lang="ro-RO" altLang="en-US" sz="2600" dirty="0" smtClean="0">
                <a:solidFill>
                  <a:srgbClr val="0070C0"/>
                </a:solidFill>
              </a:rPr>
            </a:br>
            <a:r>
              <a:rPr lang="en-GB" altLang="en-US" sz="2600" dirty="0" smtClean="0">
                <a:solidFill>
                  <a:srgbClr val="0070C0"/>
                </a:solidFill>
              </a:rPr>
              <a:t>Interreg-IPA Cross-border Cooperation </a:t>
            </a:r>
            <a:br>
              <a:rPr lang="en-GB" altLang="en-US" sz="2600" dirty="0" smtClean="0">
                <a:solidFill>
                  <a:srgbClr val="0070C0"/>
                </a:solidFill>
              </a:rPr>
            </a:br>
            <a:r>
              <a:rPr lang="en-GB" altLang="en-US" sz="2600" dirty="0" smtClean="0">
                <a:solidFill>
                  <a:srgbClr val="0070C0"/>
                </a:solidFill>
              </a:rPr>
              <a:t>Romania-Serbia Programme</a:t>
            </a:r>
            <a:r>
              <a:rPr lang="ro-RO" altLang="en-US" sz="2600" dirty="0" smtClean="0">
                <a:solidFill>
                  <a:srgbClr val="0070C0"/>
                </a:solidFill>
              </a:rPr>
              <a:t/>
            </a:r>
            <a:br>
              <a:rPr lang="ro-RO" altLang="en-US" sz="2600" dirty="0" smtClean="0">
                <a:solidFill>
                  <a:srgbClr val="0070C0"/>
                </a:solidFill>
              </a:rPr>
            </a:br>
            <a:endParaRPr lang="ro-RO" altLang="en-US" sz="2600" dirty="0" smtClean="0">
              <a:solidFill>
                <a:srgbClr val="0070C0"/>
              </a:solidFill>
            </a:endParaRPr>
          </a:p>
        </p:txBody>
      </p:sp>
      <p:sp>
        <p:nvSpPr>
          <p:cNvPr id="4" name="Subtitle 17"/>
          <p:cNvSpPr txBox="1">
            <a:spLocks/>
          </p:cNvSpPr>
          <p:nvPr/>
        </p:nvSpPr>
        <p:spPr>
          <a:xfrm>
            <a:off x="0" y="2852738"/>
            <a:ext cx="9144000" cy="16557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r>
              <a:rPr lang="en-US" alt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REPORTING</a:t>
            </a:r>
            <a:r>
              <a:rPr lang="ro-RO" alt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en-US" alt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TO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en-US" sz="3600" b="1" i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rPr>
              <a:t>Joint Secretariat</a:t>
            </a:r>
            <a:endParaRPr lang="en-US" altLang="en-US" sz="3200" b="1" i="1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Subtitle 17"/>
          <p:cNvSpPr txBox="1">
            <a:spLocks/>
          </p:cNvSpPr>
          <p:nvPr/>
        </p:nvSpPr>
        <p:spPr>
          <a:xfrm>
            <a:off x="0" y="5516563"/>
            <a:ext cx="9144000" cy="7953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endParaRPr lang="ro-RO" altLang="en-US" sz="2400" dirty="0" smtClean="0">
              <a:solidFill>
                <a:srgbClr val="C00000"/>
              </a:solidFill>
              <a:latin typeface="Open Sans"/>
              <a:ea typeface="Open Sans"/>
              <a:cs typeface="Open Sans"/>
            </a:endParaRP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Open Sans"/>
                <a:cs typeface="Open Sans"/>
              </a:rPr>
              <a:t>June </a:t>
            </a:r>
            <a:r>
              <a:rPr lang="ro-RO" altLang="en-US" sz="24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Open Sans"/>
                <a:cs typeface="Open Sans"/>
              </a:rPr>
              <a:t>201</a:t>
            </a:r>
            <a:r>
              <a:rPr lang="en-US" altLang="en-US" sz="2400" dirty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/>
                <a:ea typeface="Open Sans"/>
                <a:cs typeface="Open Sans"/>
              </a:rPr>
              <a:t>9</a:t>
            </a:r>
            <a:endParaRPr lang="ro-RO" altLang="en-US" sz="2400" dirty="0" smtClean="0">
              <a:solidFill>
                <a:srgbClr val="7F7F7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Open Sans"/>
              <a:ea typeface="Open Sans"/>
              <a:cs typeface="Open San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94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4000" b="1" dirty="0" smtClean="0"/>
              <a:t>Progress report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035447"/>
              </p:ext>
            </p:extLst>
          </p:nvPr>
        </p:nvGraphicFramePr>
        <p:xfrm>
          <a:off x="380999" y="2057398"/>
          <a:ext cx="8305802" cy="3733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5948"/>
                <a:gridCol w="1186781"/>
                <a:gridCol w="1185948"/>
                <a:gridCol w="1186781"/>
                <a:gridCol w="1185948"/>
                <a:gridCol w="1186781"/>
                <a:gridCol w="1187615"/>
              </a:tblGrid>
              <a:tr h="427818">
                <a:tc gridSpan="7">
                  <a:txBody>
                    <a:bodyPr/>
                    <a:lstStyle/>
                    <a:p>
                      <a:pPr marL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A.5. Work Package Management (management)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891598"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WP title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WP start date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WP end date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WP status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WP</a:t>
                      </a:r>
                      <a:endParaRPr lang="ro-RO" sz="1400" dirty="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expenditure current report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 marL="1905" marR="190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% of WP reported so far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58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9536">
                <a:tc gridSpan="7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Partners` involvement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69536">
                <a:tc gridSpan="3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Abbreviation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Name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57786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LP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6581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PP2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6581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PP3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35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4000" b="1" dirty="0" smtClean="0"/>
              <a:t>Progress report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44332"/>
              </p:ext>
            </p:extLst>
          </p:nvPr>
        </p:nvGraphicFramePr>
        <p:xfrm>
          <a:off x="457198" y="1904998"/>
          <a:ext cx="8229603" cy="4385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012"/>
                <a:gridCol w="1175185"/>
                <a:gridCol w="1176012"/>
                <a:gridCol w="1175185"/>
                <a:gridCol w="1176012"/>
                <a:gridCol w="1175185"/>
                <a:gridCol w="1176012"/>
              </a:tblGrid>
              <a:tr h="427976">
                <a:tc gridSpan="7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Please Describe The Progress In This Reporting Period And Explain How Were Partners Involved And Who Did</a:t>
                      </a:r>
                      <a:endParaRPr lang="ro-RO" sz="1400" dirty="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What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248530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427976">
                <a:tc gridSpan="7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Please Describe And Justify Any Problems And Deviations Including Delays From The Work Plan Presented In The Application Form And The Solutions Found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248530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251057">
                <a:tc gridSpan="7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Please describe progress achieved in this reporting period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427976"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Activity</a:t>
                      </a:r>
                      <a:endParaRPr lang="ro-RO" sz="140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Number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gridSpan="2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Activity title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Start month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End month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 gridSpan="2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Status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248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791249"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Deliverable number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Deliverable title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Deliverable </a:t>
                      </a:r>
                      <a:r>
                        <a:rPr lang="en-GB" sz="1400" dirty="0" err="1">
                          <a:effectLst/>
                        </a:rPr>
                        <a:t>desription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 marL="1905" marR="38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Planned delivery month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Progress</a:t>
                      </a:r>
                      <a:endParaRPr lang="ro-RO" sz="140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Report</a:t>
                      </a:r>
                      <a:endParaRPr lang="ro-RO" sz="140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Deliverable</a:t>
                      </a:r>
                      <a:endParaRPr lang="ro-RO" sz="140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Description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Status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Deliverable evidence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</a:tr>
              <a:tr h="104297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 marR="165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69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4000" b="1" dirty="0" smtClean="0"/>
              <a:t>Progress report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912286"/>
              </p:ext>
            </p:extLst>
          </p:nvPr>
        </p:nvGraphicFramePr>
        <p:xfrm>
          <a:off x="761997" y="1600198"/>
          <a:ext cx="7772403" cy="4038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0678"/>
                <a:gridCol w="1109897"/>
                <a:gridCol w="1110678"/>
                <a:gridCol w="1109897"/>
                <a:gridCol w="1110678"/>
                <a:gridCol w="1109897"/>
                <a:gridCol w="1110678"/>
              </a:tblGrid>
              <a:tr h="472631">
                <a:tc gridSpan="7">
                  <a:txBody>
                    <a:bodyPr/>
                    <a:lstStyle/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A.5. Work Package Implementation (implementation)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984992"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WP number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WP title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WP start date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WP end date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WP status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WP</a:t>
                      </a:r>
                      <a:endParaRPr lang="ro-RO" sz="1400">
                        <a:effectLst/>
                      </a:endParaRPr>
                    </a:p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expenditure current report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5016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% of WP reported so far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75365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08244">
                <a:tc gridSpan="7"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Partners` involvement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408244">
                <a:tc gridSpan="3"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Abbreviation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Name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638395">
                <a:tc gridSpan="3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LB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75365">
                <a:tc gridSpan="3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PP2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75365">
                <a:tc gridSpan="3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PP3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44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4000" b="1" dirty="0" smtClean="0"/>
              <a:t>Progress report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232465"/>
              </p:ext>
            </p:extLst>
          </p:nvPr>
        </p:nvGraphicFramePr>
        <p:xfrm>
          <a:off x="559140" y="1649466"/>
          <a:ext cx="8001001" cy="3085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345"/>
                <a:gridCol w="2285885"/>
                <a:gridCol w="1142541"/>
                <a:gridCol w="1143345"/>
                <a:gridCol w="2285885"/>
              </a:tblGrid>
              <a:tr h="472807">
                <a:tc gridSpan="5"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Please Describe The Progress In This Reporting Period And Explain How Were Partners Involved And Who Did</a:t>
                      </a:r>
                      <a:endParaRPr lang="ro-RO" sz="1400" dirty="0">
                        <a:effectLst/>
                      </a:endParaRPr>
                    </a:p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What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38029">
                <a:tc gridSpan="5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NA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53502">
                <a:tc gridSpan="5"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Please Describe And Justify Any Problems And Deviations Including Delays From The Work Plan Presented In The Application Form And The Solutions Found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04800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480418">
                <a:tc gridSpan="5"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Please describe progress achieved in this reporting period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820578"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Activity</a:t>
                      </a:r>
                      <a:endParaRPr lang="ro-RO" sz="1400">
                        <a:effectLst/>
                      </a:endParaRPr>
                    </a:p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Number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Activity title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Start month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End month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Status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942204"/>
              </p:ext>
            </p:extLst>
          </p:nvPr>
        </p:nvGraphicFramePr>
        <p:xfrm>
          <a:off x="559140" y="4419600"/>
          <a:ext cx="8001003" cy="1303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345"/>
                <a:gridCol w="1142541"/>
                <a:gridCol w="1143345"/>
                <a:gridCol w="1142541"/>
                <a:gridCol w="1143345"/>
                <a:gridCol w="1142541"/>
                <a:gridCol w="1143345"/>
              </a:tblGrid>
              <a:tr h="339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ro-RO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ro-RO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ro-RO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ro-RO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o-RO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/>
                </a:tc>
              </a:tr>
              <a:tr h="683188"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Deliverable number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Deliverable title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Deliverable </a:t>
                      </a:r>
                      <a:r>
                        <a:rPr lang="en-GB" sz="1400" dirty="0" smtClean="0">
                          <a:effectLst/>
                        </a:rPr>
                        <a:t>description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Planned delivery month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Progress</a:t>
                      </a:r>
                      <a:endParaRPr lang="ro-RO" sz="1400" dirty="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Report</a:t>
                      </a:r>
                      <a:endParaRPr lang="ro-RO" sz="1400" dirty="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Deliverable</a:t>
                      </a:r>
                      <a:endParaRPr lang="ro-RO" sz="1400" dirty="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Description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Status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Deliverable evidence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7940" marT="15875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9803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4000" b="1" dirty="0" smtClean="0"/>
              <a:t>Progress report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524754"/>
              </p:ext>
            </p:extLst>
          </p:nvPr>
        </p:nvGraphicFramePr>
        <p:xfrm>
          <a:off x="533398" y="1600198"/>
          <a:ext cx="8229603" cy="4419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012"/>
                <a:gridCol w="1175185"/>
                <a:gridCol w="1176012"/>
                <a:gridCol w="1175185"/>
                <a:gridCol w="1176012"/>
                <a:gridCol w="1175185"/>
                <a:gridCol w="1176012"/>
              </a:tblGrid>
              <a:tr h="517219">
                <a:tc gridSpan="7">
                  <a:txBody>
                    <a:bodyPr/>
                    <a:lstStyle/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A.5. Work Package </a:t>
                      </a:r>
                      <a:r>
                        <a:rPr lang="en-GB" sz="1400" dirty="0" smtClean="0">
                          <a:effectLst/>
                        </a:rPr>
                        <a:t>Communication (communication)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1077916"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WP number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WP title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WP start date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WP end date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WP status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WP</a:t>
                      </a:r>
                      <a:endParaRPr lang="ro-RO" sz="1400">
                        <a:effectLst/>
                      </a:endParaRPr>
                    </a:p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expenditure current report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5016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% of WP reported so far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10777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46758">
                <a:tc gridSpan="7"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Partners` involvement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446758">
                <a:tc gridSpan="3"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Abbreviation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Name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698621">
                <a:tc gridSpan="3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LB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410777">
                <a:tc gridSpan="3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PP2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410777">
                <a:tc gridSpan="3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PP3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4000" b="1" dirty="0" smtClean="0"/>
              <a:t>Progress report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37" name="Content Placeholder 3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606351"/>
              </p:ext>
            </p:extLst>
          </p:nvPr>
        </p:nvGraphicFramePr>
        <p:xfrm>
          <a:off x="304800" y="1371601"/>
          <a:ext cx="8587678" cy="50337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7181"/>
                <a:gridCol w="1226318"/>
                <a:gridCol w="1227181"/>
                <a:gridCol w="1226318"/>
                <a:gridCol w="1227181"/>
                <a:gridCol w="1226318"/>
                <a:gridCol w="1227181"/>
              </a:tblGrid>
              <a:tr h="569197">
                <a:tc gridSpan="7">
                  <a:txBody>
                    <a:bodyPr/>
                    <a:lstStyle/>
                    <a:p>
                      <a:pPr marL="19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Please Describe The Progress In This Reporting Period And Explain How Were Partners Involved And Who Did</a:t>
                      </a:r>
                      <a:endParaRPr lang="ro-RO" sz="1400" dirty="0">
                        <a:effectLst/>
                      </a:endParaRPr>
                    </a:p>
                    <a:p>
                      <a:pPr marL="19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What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226083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441762">
                <a:tc gridSpan="7">
                  <a:txBody>
                    <a:bodyPr/>
                    <a:lstStyle/>
                    <a:p>
                      <a:pPr marL="19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Please Describe And Justify Any Problems And Deviations Including Delays From The Work Plan Presented In The Application Form And The Solutions Found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226083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657441">
                <a:tc gridSpan="7">
                  <a:txBody>
                    <a:bodyPr/>
                    <a:lstStyle/>
                    <a:p>
                      <a:pPr marL="19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Communication objectives - what is the progress toward the </a:t>
                      </a:r>
                      <a:r>
                        <a:rPr lang="en-GB" sz="1400" dirty="0" smtClean="0">
                          <a:effectLst/>
                        </a:rPr>
                        <a:t>communication </a:t>
                      </a:r>
                      <a:r>
                        <a:rPr lang="en-GB" sz="1400" dirty="0">
                          <a:effectLst/>
                        </a:rPr>
                        <a:t>objectives as </a:t>
                      </a:r>
                      <a:r>
                        <a:rPr lang="en-GB" sz="1400" dirty="0" smtClean="0">
                          <a:effectLst/>
                        </a:rPr>
                        <a:t>defined </a:t>
                      </a:r>
                      <a:r>
                        <a:rPr lang="en-GB" sz="1400" dirty="0">
                          <a:effectLst/>
                        </a:rPr>
                        <a:t>in the application form? The level of </a:t>
                      </a:r>
                      <a:r>
                        <a:rPr lang="en-GB" sz="1400" dirty="0" smtClean="0">
                          <a:effectLst/>
                        </a:rPr>
                        <a:t>achievement </a:t>
                      </a:r>
                      <a:r>
                        <a:rPr lang="en-GB" sz="1400" dirty="0">
                          <a:effectLst/>
                        </a:rPr>
                        <a:t>should be </a:t>
                      </a:r>
                      <a:r>
                        <a:rPr lang="en-GB" sz="1400" dirty="0" smtClean="0">
                          <a:effectLst/>
                        </a:rPr>
                        <a:t>cumulative; </a:t>
                      </a:r>
                      <a:r>
                        <a:rPr lang="en-GB" sz="1400" dirty="0">
                          <a:effectLst/>
                        </a:rPr>
                        <a:t>however the explanation should describe </a:t>
                      </a:r>
                      <a:r>
                        <a:rPr lang="en-GB" sz="1400" dirty="0" smtClean="0">
                          <a:effectLst/>
                        </a:rPr>
                        <a:t>achievements </a:t>
                      </a:r>
                      <a:r>
                        <a:rPr lang="en-GB" sz="1400" dirty="0">
                          <a:effectLst/>
                        </a:rPr>
                        <a:t>in this reporting period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226083">
                <a:tc gridSpan="2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Project specific objectives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Level of achievement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Explanations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22608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24449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226083">
                <a:tc gridSpan="7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Please describe progress achieved in this reporting period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441762"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Activity</a:t>
                      </a:r>
                      <a:endParaRPr lang="ro-RO" sz="140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Number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gridSpan="2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Activity title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Start month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End month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 gridSpan="2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Status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226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873119"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Deliverable number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Deliverable title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Deliverable </a:t>
                      </a:r>
                      <a:r>
                        <a:rPr lang="en-GB" sz="1400" dirty="0" err="1">
                          <a:effectLst/>
                        </a:rPr>
                        <a:t>desription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Planned delivery month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Progress</a:t>
                      </a:r>
                      <a:endParaRPr lang="ro-RO" sz="1400" dirty="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Report</a:t>
                      </a:r>
                      <a:endParaRPr lang="ro-RO" sz="1400" dirty="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Deliverable</a:t>
                      </a:r>
                      <a:endParaRPr lang="ro-RO" sz="1400" dirty="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Description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Status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Deliverable evidence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</a:tr>
              <a:tr h="249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620" marR="37001" marT="11012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72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05000"/>
            <a:ext cx="9220200" cy="2667000"/>
          </a:xfrm>
          <a:prstGeom prst="rect">
            <a:avLst/>
          </a:prstGeom>
          <a:solidFill>
            <a:srgbClr val="006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6" name="Content Placeholder 2"/>
          <p:cNvSpPr>
            <a:spLocks noGrp="1"/>
          </p:cNvSpPr>
          <p:nvPr>
            <p:ph sz="half" idx="4294967295"/>
          </p:nvPr>
        </p:nvSpPr>
        <p:spPr>
          <a:xfrm>
            <a:off x="-76200" y="2781300"/>
            <a:ext cx="9296400" cy="1295400"/>
          </a:xfrm>
          <a:prstGeom prst="rect">
            <a:avLst/>
          </a:prstGeo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US" altLang="en-US" sz="4000" b="1" dirty="0" smtClean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Thank you for your attention!</a:t>
            </a:r>
            <a:endParaRPr lang="ro-RO" altLang="en-US" sz="4000" b="1" dirty="0" smtClean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344488" y="2286000"/>
            <a:ext cx="8329612" cy="4038600"/>
          </a:xfrm>
          <a:prstGeom prst="rect">
            <a:avLst/>
          </a:prstGeo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dirty="0" smtClean="0"/>
              <a:t>The Joint Secretariat will: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70C0"/>
                </a:solidFill>
              </a:rPr>
              <a:t>verify if the funds are used for the purposes for which they have been </a:t>
            </a:r>
            <a:r>
              <a:rPr lang="en-US" sz="2000" dirty="0" smtClean="0">
                <a:solidFill>
                  <a:srgbClr val="0070C0"/>
                </a:solidFill>
              </a:rPr>
              <a:t>allocated</a:t>
            </a:r>
            <a:r>
              <a:rPr lang="en-GB" sz="2000" dirty="0" smtClean="0">
                <a:solidFill>
                  <a:srgbClr val="0070C0"/>
                </a:solidFill>
              </a:rPr>
              <a:t>;</a:t>
            </a:r>
            <a:r>
              <a:rPr lang="en-GB" sz="2000" dirty="0" smtClean="0"/>
              <a:t>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if the terms and the conditions of the financing decision (subsidy/co-financing contract) are followed</a:t>
            </a: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;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</a:rPr>
              <a:t>Identify </a:t>
            </a:r>
            <a:r>
              <a:rPr lang="en-US" sz="2000" dirty="0" smtClean="0">
                <a:solidFill>
                  <a:srgbClr val="002060"/>
                </a:solidFill>
              </a:rPr>
              <a:t>the </a:t>
            </a:r>
            <a:r>
              <a:rPr lang="en-US" sz="2000" dirty="0">
                <a:solidFill>
                  <a:srgbClr val="002060"/>
                </a:solidFill>
              </a:rPr>
              <a:t>projects which do not fulfill their objectives</a:t>
            </a:r>
            <a:r>
              <a:rPr lang="en-GB" sz="2000" dirty="0" smtClean="0">
                <a:solidFill>
                  <a:srgbClr val="002060"/>
                </a:solidFill>
              </a:rPr>
              <a:t>;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Identify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the problems on time and making suggestions for their improvement (taking preventive and/or corrective measures, as the case may be)</a:t>
            </a: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4572000" y="304800"/>
            <a:ext cx="4330700" cy="990600"/>
          </a:xfrm>
          <a:prstGeom prst="rect">
            <a:avLst/>
          </a:prstGeom>
        </p:spPr>
        <p:txBody>
          <a:bodyPr/>
          <a:lstStyle/>
          <a:p>
            <a:r>
              <a:rPr lang="en-GB" altLang="en-US" sz="3200" dirty="0" smtClean="0"/>
              <a:t>Purpose of the verification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992" y="496857"/>
            <a:ext cx="4392488" cy="699896"/>
          </a:xfrm>
        </p:spPr>
        <p:txBody>
          <a:bodyPr/>
          <a:lstStyle/>
          <a:p>
            <a:r>
              <a:rPr lang="en-US" dirty="0"/>
              <a:t>Verification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431632" y="1671191"/>
            <a:ext cx="3096160" cy="2765921"/>
          </a:xfrm>
          <a:prstGeom prst="roundRect">
            <a:avLst>
              <a:gd name="adj" fmla="val 10230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grpSp>
        <p:nvGrpSpPr>
          <p:cNvPr id="38" name="Group 37"/>
          <p:cNvGrpSpPr/>
          <p:nvPr/>
        </p:nvGrpSpPr>
        <p:grpSpPr>
          <a:xfrm>
            <a:off x="467544" y="1311151"/>
            <a:ext cx="8424936" cy="3269977"/>
            <a:chOff x="467544" y="1311151"/>
            <a:chExt cx="8424936" cy="3269977"/>
          </a:xfrm>
        </p:grpSpPr>
        <p:grpSp>
          <p:nvGrpSpPr>
            <p:cNvPr id="39" name="Group 38"/>
            <p:cNvGrpSpPr/>
            <p:nvPr/>
          </p:nvGrpSpPr>
          <p:grpSpPr>
            <a:xfrm>
              <a:off x="467544" y="3357112"/>
              <a:ext cx="2160000" cy="900000"/>
              <a:chOff x="4602953" y="523364"/>
              <a:chExt cx="1384499" cy="697303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4602953" y="523364"/>
                <a:ext cx="1384499" cy="697303"/>
              </a:xfrm>
              <a:prstGeom prst="round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0" tIns="0" rIns="0" bIns="0" anchor="ctr" anchorCtr="0"/>
              <a:lstStyle/>
              <a:p>
                <a:pPr algn="ctr"/>
                <a:r>
                  <a:rPr lang="en-US" sz="2400" b="1" dirty="0" smtClean="0">
                    <a:latin typeface="Trebuchet MS" pitchFamily="34" charset="0"/>
                  </a:rPr>
                  <a:t>F</a:t>
                </a:r>
                <a:r>
                  <a:rPr lang="en-US" b="1" dirty="0" smtClean="0">
                    <a:latin typeface="Trebuchet MS" pitchFamily="34" charset="0"/>
                  </a:rPr>
                  <a:t>irst</a:t>
                </a:r>
                <a:r>
                  <a:rPr lang="en-US" sz="2400" b="1" dirty="0" smtClean="0">
                    <a:latin typeface="Trebuchet MS" pitchFamily="34" charset="0"/>
                  </a:rPr>
                  <a:t> L</a:t>
                </a:r>
                <a:r>
                  <a:rPr lang="en-US" b="1" dirty="0" smtClean="0">
                    <a:latin typeface="Trebuchet MS" pitchFamily="34" charset="0"/>
                  </a:rPr>
                  <a:t>evel</a:t>
                </a:r>
                <a:r>
                  <a:rPr lang="en-US" sz="2400" b="1" dirty="0" smtClean="0">
                    <a:latin typeface="Trebuchet MS" pitchFamily="34" charset="0"/>
                  </a:rPr>
                  <a:t> C</a:t>
                </a:r>
                <a:r>
                  <a:rPr lang="en-US" b="1" dirty="0" smtClean="0">
                    <a:latin typeface="Trebuchet MS" pitchFamily="34" charset="0"/>
                  </a:rPr>
                  <a:t>ontrol (FLC)</a:t>
                </a:r>
                <a:endParaRPr lang="en-US" b="1" dirty="0">
                  <a:latin typeface="Trebuchet MS" pitchFamily="34" charset="0"/>
                </a:endParaRPr>
              </a:p>
            </p:txBody>
          </p:sp>
          <p:sp>
            <p:nvSpPr>
              <p:cNvPr id="67" name="Rounded Rectangle 4"/>
              <p:cNvSpPr/>
              <p:nvPr/>
            </p:nvSpPr>
            <p:spPr>
              <a:xfrm>
                <a:off x="4602953" y="560389"/>
                <a:ext cx="1337460" cy="660278"/>
              </a:xfrm>
              <a:prstGeom prst="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114300" rIns="114300" bIns="1143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3000" kern="120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467544" y="2005635"/>
              <a:ext cx="2159999" cy="847301"/>
              <a:chOff x="1796520" y="1232745"/>
              <a:chExt cx="1442767" cy="847301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64" name="Rounded Rectangle 63"/>
              <p:cNvSpPr/>
              <p:nvPr/>
            </p:nvSpPr>
            <p:spPr>
              <a:xfrm>
                <a:off x="1796520" y="1232745"/>
                <a:ext cx="1442767" cy="7200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6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6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0" tIns="0" rIns="0" bIns="0" anchor="ctr" anchorCtr="0"/>
              <a:lstStyle/>
              <a:p>
                <a:pPr algn="ctr"/>
                <a:r>
                  <a:rPr lang="en-US" sz="2400" b="1" dirty="0">
                    <a:latin typeface="Trebuchet MS" pitchFamily="34" charset="0"/>
                  </a:rPr>
                  <a:t>P</a:t>
                </a:r>
                <a:r>
                  <a:rPr lang="en-US" b="1" dirty="0" smtClean="0">
                    <a:latin typeface="Trebuchet MS" pitchFamily="34" charset="0"/>
                  </a:rPr>
                  <a:t>roject</a:t>
                </a:r>
                <a:r>
                  <a:rPr lang="en-US" sz="2200" b="1" dirty="0" smtClean="0">
                    <a:latin typeface="Trebuchet MS" pitchFamily="34" charset="0"/>
                  </a:rPr>
                  <a:t> </a:t>
                </a:r>
                <a:r>
                  <a:rPr lang="en-US" sz="2400" b="1" dirty="0" smtClean="0">
                    <a:latin typeface="Trebuchet MS" pitchFamily="34" charset="0"/>
                  </a:rPr>
                  <a:t>B</a:t>
                </a:r>
                <a:r>
                  <a:rPr lang="en-US" b="1" dirty="0" smtClean="0">
                    <a:latin typeface="Trebuchet MS" pitchFamily="34" charset="0"/>
                  </a:rPr>
                  <a:t>eneficiary (PB)</a:t>
                </a:r>
                <a:endParaRPr lang="en-US" b="1" dirty="0">
                  <a:latin typeface="Trebuchet MS" pitchFamily="34" charset="0"/>
                </a:endParaRPr>
              </a:p>
            </p:txBody>
          </p:sp>
          <p:sp>
            <p:nvSpPr>
              <p:cNvPr id="65" name="Rounded Rectangle 4"/>
              <p:cNvSpPr/>
              <p:nvPr/>
            </p:nvSpPr>
            <p:spPr>
              <a:xfrm>
                <a:off x="1840005" y="1276229"/>
                <a:ext cx="1283472" cy="80381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1800" kern="1200" dirty="0">
                  <a:latin typeface="Trebuchet MS" pitchFamily="34" charset="0"/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3599384" y="3357112"/>
              <a:ext cx="2160001" cy="1027279"/>
              <a:chOff x="1869788" y="1603195"/>
              <a:chExt cx="1683508" cy="922955"/>
            </a:xfrm>
          </p:grpSpPr>
          <p:sp>
            <p:nvSpPr>
              <p:cNvPr id="62" name="Rounded Rectangle 61"/>
              <p:cNvSpPr/>
              <p:nvPr/>
            </p:nvSpPr>
            <p:spPr>
              <a:xfrm>
                <a:off x="1869788" y="1603195"/>
                <a:ext cx="1683508" cy="808602"/>
              </a:xfrm>
              <a:prstGeom prst="round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0" tIns="0" rIns="0" bIns="0" anchor="ctr" anchorCtr="0"/>
              <a:lstStyle/>
              <a:p>
                <a:pPr algn="ctr"/>
                <a:r>
                  <a:rPr lang="en-US" sz="2400" b="1" dirty="0" smtClean="0">
                    <a:latin typeface="Trebuchet MS" pitchFamily="34" charset="0"/>
                  </a:rPr>
                  <a:t>J</a:t>
                </a:r>
                <a:r>
                  <a:rPr lang="en-US" b="1" dirty="0" smtClean="0">
                    <a:latin typeface="Trebuchet MS" pitchFamily="34" charset="0"/>
                  </a:rPr>
                  <a:t>oint</a:t>
                </a:r>
                <a:r>
                  <a:rPr lang="en-US" sz="2400" b="1" dirty="0" smtClean="0">
                    <a:latin typeface="Trebuchet MS" pitchFamily="34" charset="0"/>
                  </a:rPr>
                  <a:t>  S</a:t>
                </a:r>
                <a:r>
                  <a:rPr lang="en-US" b="1" dirty="0" smtClean="0">
                    <a:latin typeface="Trebuchet MS" pitchFamily="34" charset="0"/>
                  </a:rPr>
                  <a:t>ecretariat (JS)</a:t>
                </a:r>
                <a:endParaRPr lang="en-US" b="1" dirty="0">
                  <a:latin typeface="Trebuchet MS" pitchFamily="34" charset="0"/>
                </a:endParaRPr>
              </a:p>
            </p:txBody>
          </p:sp>
          <p:sp>
            <p:nvSpPr>
              <p:cNvPr id="63" name="Rounded Rectangle 4"/>
              <p:cNvSpPr/>
              <p:nvPr/>
            </p:nvSpPr>
            <p:spPr>
              <a:xfrm>
                <a:off x="1874643" y="1650562"/>
                <a:ext cx="1398069" cy="87558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1800" kern="1200" dirty="0">
                  <a:latin typeface="Trebuchet MS" pitchFamily="34" charset="0"/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6732480" y="3356991"/>
              <a:ext cx="2160000" cy="1224137"/>
              <a:chOff x="1743489" y="2492204"/>
              <a:chExt cx="2300135" cy="1185216"/>
            </a:xfrm>
          </p:grpSpPr>
          <p:sp>
            <p:nvSpPr>
              <p:cNvPr id="60" name="Rounded Rectangle 59"/>
              <p:cNvSpPr/>
              <p:nvPr/>
            </p:nvSpPr>
            <p:spPr>
              <a:xfrm>
                <a:off x="1743489" y="2492204"/>
                <a:ext cx="2300135" cy="871385"/>
              </a:xfrm>
              <a:prstGeom prst="round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0" tIns="0" rIns="0" bIns="0" anchor="ctr" anchorCtr="0"/>
              <a:lstStyle/>
              <a:p>
                <a:pPr algn="ctr"/>
                <a:r>
                  <a:rPr lang="en-US" sz="2400" b="1" dirty="0" smtClean="0">
                    <a:latin typeface="Trebuchet MS" pitchFamily="34" charset="0"/>
                  </a:rPr>
                  <a:t>M</a:t>
                </a:r>
                <a:r>
                  <a:rPr lang="en-US" b="1" dirty="0" smtClean="0">
                    <a:latin typeface="Trebuchet MS" pitchFamily="34" charset="0"/>
                  </a:rPr>
                  <a:t>anaging </a:t>
                </a:r>
                <a:r>
                  <a:rPr lang="en-US" sz="2400" b="1" dirty="0" smtClean="0">
                    <a:latin typeface="Trebuchet MS" pitchFamily="34" charset="0"/>
                  </a:rPr>
                  <a:t>A</a:t>
                </a:r>
                <a:r>
                  <a:rPr lang="en-US" b="1" dirty="0" smtClean="0">
                    <a:latin typeface="Trebuchet MS" pitchFamily="34" charset="0"/>
                  </a:rPr>
                  <a:t>uthority (MA)</a:t>
                </a:r>
                <a:endParaRPr lang="en-US" b="1" dirty="0">
                  <a:latin typeface="Trebuchet MS" pitchFamily="34" charset="0"/>
                </a:endParaRPr>
              </a:p>
            </p:txBody>
          </p:sp>
          <p:sp>
            <p:nvSpPr>
              <p:cNvPr id="61" name="Rounded Rectangle 4"/>
              <p:cNvSpPr/>
              <p:nvPr/>
            </p:nvSpPr>
            <p:spPr>
              <a:xfrm>
                <a:off x="1840661" y="2553032"/>
                <a:ext cx="1795334" cy="112438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1800" kern="1200">
                  <a:latin typeface="Trebuchet MS" pitchFamily="34" charset="0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3599385" y="1977447"/>
              <a:ext cx="2160000" cy="767616"/>
              <a:chOff x="1650736" y="-31967"/>
              <a:chExt cx="3125097" cy="215378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58" name="Rounded Rectangle 57"/>
              <p:cNvSpPr/>
              <p:nvPr/>
            </p:nvSpPr>
            <p:spPr>
              <a:xfrm>
                <a:off x="1650736" y="-31967"/>
                <a:ext cx="3125097" cy="215378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wrap="square"/>
              <a:lstStyle/>
              <a:p>
                <a:pPr algn="ctr"/>
                <a:r>
                  <a:rPr lang="en-US" sz="2400" b="1" dirty="0" smtClean="0">
                    <a:latin typeface="Trebuchet MS" pitchFamily="34" charset="0"/>
                  </a:rPr>
                  <a:t>L</a:t>
                </a:r>
                <a:r>
                  <a:rPr lang="en-US" b="1" dirty="0" smtClean="0">
                    <a:latin typeface="Trebuchet MS" pitchFamily="34" charset="0"/>
                  </a:rPr>
                  <a:t>ead </a:t>
                </a:r>
                <a:r>
                  <a:rPr lang="en-US" sz="2400" b="1" dirty="0" smtClean="0">
                    <a:latin typeface="Trebuchet MS" pitchFamily="34" charset="0"/>
                  </a:rPr>
                  <a:t>B</a:t>
                </a:r>
                <a:r>
                  <a:rPr lang="en-US" b="1" dirty="0" smtClean="0">
                    <a:latin typeface="Trebuchet MS" pitchFamily="34" charset="0"/>
                  </a:rPr>
                  <a:t>eneficiary (LB)</a:t>
                </a:r>
                <a:endParaRPr lang="en-US" b="1" dirty="0">
                  <a:latin typeface="Trebuchet MS" pitchFamily="34" charset="0"/>
                </a:endParaRPr>
              </a:p>
            </p:txBody>
          </p:sp>
          <p:sp>
            <p:nvSpPr>
              <p:cNvPr id="59" name="Rounded Rectangle 4"/>
              <p:cNvSpPr/>
              <p:nvPr/>
            </p:nvSpPr>
            <p:spPr>
              <a:xfrm>
                <a:off x="1749356" y="98617"/>
                <a:ext cx="2910734" cy="182294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1800" kern="1200" dirty="0">
                  <a:latin typeface="Trebuchet MS" pitchFamily="34" charset="0"/>
                </a:endParaRPr>
              </a:p>
            </p:txBody>
          </p:sp>
        </p:grpSp>
        <p:sp>
          <p:nvSpPr>
            <p:cNvPr id="44" name="Down Arrow 43"/>
            <p:cNvSpPr/>
            <p:nvPr/>
          </p:nvSpPr>
          <p:spPr>
            <a:xfrm>
              <a:off x="899640" y="2802906"/>
              <a:ext cx="432000" cy="540000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45" name="Up Arrow 44"/>
            <p:cNvSpPr/>
            <p:nvPr/>
          </p:nvSpPr>
          <p:spPr>
            <a:xfrm>
              <a:off x="1907704" y="2780928"/>
              <a:ext cx="432000" cy="540000"/>
            </a:xfrm>
            <a:prstGeom prst="upArrow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46" name="Right Arrow 45"/>
            <p:cNvSpPr/>
            <p:nvPr/>
          </p:nvSpPr>
          <p:spPr>
            <a:xfrm>
              <a:off x="2699792" y="2132856"/>
              <a:ext cx="828000" cy="540000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47" name="Right Arrow 46"/>
            <p:cNvSpPr>
              <a:spLocks/>
            </p:cNvSpPr>
            <p:nvPr/>
          </p:nvSpPr>
          <p:spPr>
            <a:xfrm rot="5400000">
              <a:off x="4260187" y="2868160"/>
              <a:ext cx="540000" cy="432000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48" name="Right Arrow 47"/>
            <p:cNvSpPr/>
            <p:nvPr/>
          </p:nvSpPr>
          <p:spPr>
            <a:xfrm>
              <a:off x="5831394" y="3601734"/>
              <a:ext cx="882338" cy="524496"/>
            </a:xfrm>
            <a:prstGeom prst="right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49" name="U-Turn Arrow 48"/>
            <p:cNvSpPr/>
            <p:nvPr/>
          </p:nvSpPr>
          <p:spPr>
            <a:xfrm flipH="1">
              <a:off x="1835696" y="1404065"/>
              <a:ext cx="2910490" cy="584775"/>
            </a:xfrm>
            <a:prstGeom prst="uturnArrow">
              <a:avLst>
                <a:gd name="adj1" fmla="val 38820"/>
                <a:gd name="adj2" fmla="val 25000"/>
                <a:gd name="adj3" fmla="val 31860"/>
                <a:gd name="adj4" fmla="val 57103"/>
                <a:gd name="adj5" fmla="val 100000"/>
              </a:avLst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935620" y="2833772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8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1</a:t>
              </a:r>
              <a:endParaRPr lang="ro-RO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979712" y="2852936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2</a:t>
              </a:r>
              <a:endParaRPr lang="ro-R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131840" y="2175247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3</a:t>
              </a:r>
              <a:endParaRPr lang="ro-R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355976" y="2895327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4</a:t>
              </a:r>
              <a:endParaRPr lang="ro-R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300192" y="3615407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5</a:t>
              </a:r>
              <a:endParaRPr lang="ro-R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779912" y="1311151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7</a:t>
              </a:r>
              <a:endParaRPr lang="ro-R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  <p:sp>
          <p:nvSpPr>
            <p:cNvPr id="56" name="Bent Arrow 55"/>
            <p:cNvSpPr/>
            <p:nvPr/>
          </p:nvSpPr>
          <p:spPr>
            <a:xfrm flipH="1">
              <a:off x="5903642" y="2132856"/>
              <a:ext cx="1620180" cy="1095350"/>
            </a:xfrm>
            <a:prstGeom prst="ben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228184" y="2178685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6</a:t>
              </a:r>
              <a:endParaRPr lang="ro-R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</p:grpSp>
      <p:sp>
        <p:nvSpPr>
          <p:cNvPr id="68" name="Rounded Rectangle 67"/>
          <p:cNvSpPr/>
          <p:nvPr/>
        </p:nvSpPr>
        <p:spPr>
          <a:xfrm>
            <a:off x="72008" y="4581128"/>
            <a:ext cx="9036496" cy="1728193"/>
          </a:xfrm>
          <a:prstGeom prst="roundRect">
            <a:avLst>
              <a:gd name="adj" fmla="val 10230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4500" indent="-444500">
              <a:lnSpc>
                <a:spcPct val="150000"/>
              </a:lnSpc>
            </a:pPr>
            <a:r>
              <a:rPr lang="ro-RO" sz="1600" kern="200" dirty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noFill/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1</a:t>
            </a:r>
            <a:r>
              <a:rPr lang="ro-RO" sz="1600" b="1" kern="200" dirty="0">
                <a:solidFill>
                  <a:schemeClr val="accent6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– </a:t>
            </a:r>
            <a:r>
              <a:rPr lang="ro-RO" sz="1600" b="1" kern="200" dirty="0" smtClean="0">
                <a:solidFill>
                  <a:schemeClr val="accent6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</a:t>
            </a:r>
            <a:r>
              <a:rPr lang="en-GB" sz="1600" b="1" kern="200" dirty="0" smtClean="0">
                <a:solidFill>
                  <a:schemeClr val="accent6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B</a:t>
            </a:r>
            <a:r>
              <a:rPr lang="ro-RO" sz="1600" b="1" kern="200" dirty="0" smtClean="0">
                <a:solidFill>
                  <a:schemeClr val="accent6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submits progress report </a:t>
            </a:r>
            <a:r>
              <a:rPr lang="ro-RO" sz="1600" b="1" kern="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(</a:t>
            </a:r>
            <a:r>
              <a:rPr lang="en-US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activities </a:t>
            </a:r>
            <a:r>
              <a:rPr lang="ro-RO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+ </a:t>
            </a:r>
            <a:r>
              <a:rPr lang="en-US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expenditures</a:t>
            </a:r>
            <a:r>
              <a:rPr lang="ro-RO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)</a:t>
            </a:r>
            <a:r>
              <a:rPr lang="en-US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kern="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and </a:t>
            </a:r>
            <a:r>
              <a:rPr lang="en-US" sz="1600" b="1" kern="200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supporting documents </a:t>
            </a:r>
            <a:r>
              <a:rPr lang="en-US" sz="1600" b="1" kern="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to </a:t>
            </a:r>
            <a:r>
              <a:rPr lang="ro-RO" sz="1600" b="1" kern="200" dirty="0">
                <a:solidFill>
                  <a:srgbClr val="92D05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FLC RO / FLC </a:t>
            </a:r>
            <a:r>
              <a:rPr lang="en-US" sz="1600" b="1" kern="200" dirty="0" smtClean="0">
                <a:solidFill>
                  <a:srgbClr val="92D05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RS, </a:t>
            </a:r>
            <a:r>
              <a:rPr lang="en-GB" sz="1600" b="1" kern="200" dirty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through the </a:t>
            </a:r>
            <a:r>
              <a:rPr lang="en-US" sz="1600" b="1" kern="200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e-MS</a:t>
            </a:r>
            <a:endParaRPr lang="ro-RO" sz="1600" b="1" kern="200" dirty="0">
              <a:solidFill>
                <a:srgbClr val="FF000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444500" indent="-444500">
              <a:lnSpc>
                <a:spcPct val="150000"/>
              </a:lnSpc>
            </a:pPr>
            <a:r>
              <a:rPr lang="ro-RO" sz="1600" kern="200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ro-RO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o-RO" sz="1600" b="1" kern="200" dirty="0">
                <a:solidFill>
                  <a:srgbClr val="92D05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-</a:t>
            </a:r>
            <a:r>
              <a:rPr lang="ro-RO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kern="200" dirty="0">
                <a:solidFill>
                  <a:srgbClr val="92D05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FLC</a:t>
            </a:r>
            <a:r>
              <a:rPr lang="en-US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verifies + validates expenditures and send</a:t>
            </a:r>
            <a:r>
              <a:rPr lang="ro-RO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</a:t>
            </a:r>
            <a:r>
              <a:rPr lang="en-US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kern="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documents </a:t>
            </a:r>
            <a:r>
              <a:rPr lang="en-US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to </a:t>
            </a:r>
            <a:r>
              <a:rPr lang="en-US" sz="1600" b="1" kern="200" dirty="0" smtClean="0">
                <a:solidFill>
                  <a:schemeClr val="accent6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PB, </a:t>
            </a:r>
            <a:r>
              <a:rPr lang="en-GB" sz="1600" b="1" kern="200" dirty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through the </a:t>
            </a:r>
            <a:r>
              <a:rPr lang="en-US" sz="1600" b="1" kern="200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e-MS</a:t>
            </a:r>
          </a:p>
          <a:p>
            <a:pPr marL="444500" indent="-444500">
              <a:lnSpc>
                <a:spcPct val="150000"/>
              </a:lnSpc>
            </a:pPr>
            <a:r>
              <a:rPr lang="en-US" sz="1600" kern="200" dirty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3</a:t>
            </a:r>
            <a:r>
              <a:rPr lang="en-US" sz="1600" b="1" kern="200" dirty="0">
                <a:solidFill>
                  <a:schemeClr val="accent6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– </a:t>
            </a:r>
            <a:r>
              <a:rPr lang="en-US" sz="1600" b="1" kern="200" dirty="0" smtClean="0">
                <a:solidFill>
                  <a:schemeClr val="accent6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PB </a:t>
            </a:r>
            <a:r>
              <a:rPr lang="en-US" sz="1600" b="1" kern="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submits reports with validated expenditures to </a:t>
            </a:r>
            <a:r>
              <a:rPr lang="en-US" sz="1600" b="1" kern="200" dirty="0" smtClean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LB, </a:t>
            </a:r>
            <a:r>
              <a:rPr lang="en-GB" sz="1600" b="1" kern="200" dirty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through the </a:t>
            </a:r>
            <a:r>
              <a:rPr lang="en-US" sz="1600" b="1" kern="200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e-MS</a:t>
            </a:r>
            <a:endParaRPr lang="en-US" sz="1600" b="1" kern="200" dirty="0">
              <a:solidFill>
                <a:srgbClr val="FF000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22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4509120"/>
            <a:ext cx="8496944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44500" indent="-444500"/>
            <a:r>
              <a:rPr lang="en-US" sz="160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4</a:t>
            </a:r>
            <a:r>
              <a:rPr lang="ro-RO" sz="1600" b="1" dirty="0" smtClean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– </a:t>
            </a:r>
            <a:r>
              <a:rPr lang="en-US" sz="1600" b="1" dirty="0" smtClean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LB </a:t>
            </a:r>
            <a:r>
              <a:rPr lang="en-US" sz="1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prepares and submits </a:t>
            </a:r>
            <a:r>
              <a:rPr lang="en-US" sz="1600" b="1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the</a:t>
            </a:r>
            <a:r>
              <a:rPr lang="en-US" sz="1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consolidated</a:t>
            </a:r>
            <a:r>
              <a:rPr lang="en-US" sz="1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project report (technical and financial progress) and the </a:t>
            </a:r>
            <a:r>
              <a:rPr lang="en-US" sz="1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reimbursement claim to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JS, </a:t>
            </a:r>
            <a:r>
              <a:rPr lang="en-GB" sz="1600" b="1" kern="200" dirty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through the </a:t>
            </a:r>
            <a:r>
              <a:rPr lang="en-US" sz="1600" b="1" kern="200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e-MS</a:t>
            </a:r>
            <a:endParaRPr lang="en-US" sz="1600" b="1" dirty="0" smtClean="0">
              <a:solidFill>
                <a:srgbClr val="FF000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444500" indent="-444500"/>
            <a:r>
              <a:rPr lang="en-US" sz="1600" dirty="0" smtClean="0">
                <a:ln w="18415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5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– JS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verifies documents and submits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them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all to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dirty="0" smtClean="0">
                <a:solidFill>
                  <a:srgbClr val="7030A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MA, </a:t>
            </a:r>
            <a:r>
              <a:rPr lang="en-GB" sz="1600" b="1" kern="200" dirty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through the </a:t>
            </a:r>
            <a:r>
              <a:rPr lang="en-US" sz="1600" b="1" kern="200" dirty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e-MS</a:t>
            </a:r>
            <a:endParaRPr lang="en-US" sz="1600" b="1" dirty="0" smtClean="0">
              <a:solidFill>
                <a:srgbClr val="FF000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444500" indent="-444500"/>
            <a:r>
              <a:rPr lang="en-US" sz="1600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6</a:t>
            </a:r>
            <a:r>
              <a:rPr lang="en-US" sz="1600" b="1" dirty="0" smtClean="0">
                <a:solidFill>
                  <a:srgbClr val="7030A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– MA </a:t>
            </a:r>
            <a:r>
              <a:rPr lang="en-US" sz="1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makes </a:t>
            </a:r>
            <a:r>
              <a:rPr lang="en-US" sz="1600" b="1" dirty="0" smtClean="0">
                <a:solidFill>
                  <a:srgbClr val="7030A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payment </a:t>
            </a:r>
            <a:r>
              <a:rPr lang="en-US" sz="1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of approved amount to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LB </a:t>
            </a:r>
            <a:r>
              <a:rPr lang="en-US" sz="1600" b="1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and notifies him via e-MS</a:t>
            </a:r>
          </a:p>
          <a:p>
            <a:pPr marL="444500" indent="-444500"/>
            <a:r>
              <a:rPr lang="en-US" sz="1600" dirty="0" smtClean="0">
                <a:ln w="18415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7</a:t>
            </a:r>
            <a:r>
              <a:rPr lang="en-US" sz="1600" b="1" dirty="0" smtClean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– LB 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distributes paid </a:t>
            </a:r>
            <a:r>
              <a:rPr lang="en-US" sz="16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amounts to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PB </a:t>
            </a:r>
            <a:r>
              <a:rPr lang="en-GB" sz="1600" b="1" dirty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without delay </a:t>
            </a:r>
            <a:r>
              <a:rPr lang="en-US" sz="1600" b="1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and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uploads the </a:t>
            </a:r>
            <a:r>
              <a:rPr lang="en-US" sz="1600" b="1" dirty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documentary </a:t>
            </a:r>
            <a:r>
              <a:rPr lang="en-US" sz="1600" b="1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proof in </a:t>
            </a:r>
            <a:r>
              <a:rPr lang="en-US" sz="1600" b="1" dirty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e-MS </a:t>
            </a:r>
            <a:r>
              <a:rPr lang="en-US" sz="1600" b="1" dirty="0" smtClean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together with the following report.</a:t>
            </a:r>
            <a:endParaRPr lang="ro-RO" sz="1600" b="1" dirty="0" smtClean="0">
              <a:solidFill>
                <a:srgbClr val="FF000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671808" y="951769"/>
            <a:ext cx="5436696" cy="3125303"/>
          </a:xfrm>
          <a:prstGeom prst="roundRect">
            <a:avLst>
              <a:gd name="adj" fmla="val 10230"/>
            </a:avLst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grpSp>
        <p:nvGrpSpPr>
          <p:cNvPr id="7" name="Group 6"/>
          <p:cNvGrpSpPr/>
          <p:nvPr/>
        </p:nvGrpSpPr>
        <p:grpSpPr>
          <a:xfrm>
            <a:off x="611560" y="908720"/>
            <a:ext cx="8424936" cy="3269977"/>
            <a:chOff x="467544" y="1311151"/>
            <a:chExt cx="8424936" cy="3269977"/>
          </a:xfrm>
        </p:grpSpPr>
        <p:grpSp>
          <p:nvGrpSpPr>
            <p:cNvPr id="8" name="Group 7"/>
            <p:cNvGrpSpPr/>
            <p:nvPr/>
          </p:nvGrpSpPr>
          <p:grpSpPr>
            <a:xfrm>
              <a:off x="467544" y="3357112"/>
              <a:ext cx="2160000" cy="900000"/>
              <a:chOff x="4602953" y="523364"/>
              <a:chExt cx="1384499" cy="69730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4602953" y="523364"/>
                <a:ext cx="1384499" cy="697303"/>
              </a:xfrm>
              <a:prstGeom prst="round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0" tIns="0" rIns="0" bIns="0" anchor="ctr" anchorCtr="0"/>
              <a:lstStyle/>
              <a:p>
                <a:pPr algn="ctr"/>
                <a:r>
                  <a:rPr lang="en-US" sz="2400" b="1" dirty="0" smtClean="0">
                    <a:latin typeface="Trebuchet MS" pitchFamily="34" charset="0"/>
                  </a:rPr>
                  <a:t>F</a:t>
                </a:r>
                <a:r>
                  <a:rPr lang="en-US" b="1" dirty="0" smtClean="0">
                    <a:latin typeface="Trebuchet MS" pitchFamily="34" charset="0"/>
                  </a:rPr>
                  <a:t>irst</a:t>
                </a:r>
                <a:r>
                  <a:rPr lang="en-US" sz="2400" b="1" dirty="0" smtClean="0">
                    <a:latin typeface="Trebuchet MS" pitchFamily="34" charset="0"/>
                  </a:rPr>
                  <a:t> L</a:t>
                </a:r>
                <a:r>
                  <a:rPr lang="en-US" b="1" dirty="0" smtClean="0">
                    <a:latin typeface="Trebuchet MS" pitchFamily="34" charset="0"/>
                  </a:rPr>
                  <a:t>evel</a:t>
                </a:r>
                <a:r>
                  <a:rPr lang="en-US" sz="2400" b="1" dirty="0" smtClean="0">
                    <a:latin typeface="Trebuchet MS" pitchFamily="34" charset="0"/>
                  </a:rPr>
                  <a:t> C</a:t>
                </a:r>
                <a:r>
                  <a:rPr lang="en-US" b="1" dirty="0" smtClean="0">
                    <a:latin typeface="Trebuchet MS" pitchFamily="34" charset="0"/>
                  </a:rPr>
                  <a:t>ontrol (FLC)</a:t>
                </a:r>
                <a:endParaRPr lang="en-US" b="1" dirty="0">
                  <a:latin typeface="Trebuchet MS" pitchFamily="34" charset="0"/>
                </a:endParaRPr>
              </a:p>
            </p:txBody>
          </p:sp>
          <p:sp>
            <p:nvSpPr>
              <p:cNvPr id="36" name="Rounded Rectangle 4"/>
              <p:cNvSpPr/>
              <p:nvPr/>
            </p:nvSpPr>
            <p:spPr>
              <a:xfrm>
                <a:off x="4602953" y="560389"/>
                <a:ext cx="1337460" cy="660278"/>
              </a:xfrm>
              <a:prstGeom prst="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114300" rIns="114300" bIns="1143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3000" kern="120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467544" y="2005635"/>
              <a:ext cx="2159999" cy="847301"/>
              <a:chOff x="1796520" y="1232745"/>
              <a:chExt cx="1442767" cy="847301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Rounded Rectangle 32"/>
              <p:cNvSpPr/>
              <p:nvPr/>
            </p:nvSpPr>
            <p:spPr>
              <a:xfrm>
                <a:off x="1796520" y="1232745"/>
                <a:ext cx="1442767" cy="720000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6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6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0" tIns="0" rIns="0" bIns="0" anchor="ctr" anchorCtr="0"/>
              <a:lstStyle/>
              <a:p>
                <a:pPr algn="ctr"/>
                <a:r>
                  <a:rPr lang="en-US" sz="2400" b="1" dirty="0" smtClean="0">
                    <a:latin typeface="Trebuchet MS" pitchFamily="34" charset="0"/>
                  </a:rPr>
                  <a:t>P</a:t>
                </a:r>
                <a:r>
                  <a:rPr lang="en-US" b="1" dirty="0" smtClean="0">
                    <a:latin typeface="Trebuchet MS" pitchFamily="34" charset="0"/>
                  </a:rPr>
                  <a:t>roject</a:t>
                </a:r>
                <a:r>
                  <a:rPr lang="en-US" sz="2200" b="1" dirty="0" smtClean="0">
                    <a:latin typeface="Trebuchet MS" pitchFamily="34" charset="0"/>
                  </a:rPr>
                  <a:t> </a:t>
                </a:r>
                <a:r>
                  <a:rPr lang="en-US" sz="2400" b="1" dirty="0" smtClean="0">
                    <a:latin typeface="Trebuchet MS" pitchFamily="34" charset="0"/>
                  </a:rPr>
                  <a:t>B</a:t>
                </a:r>
                <a:r>
                  <a:rPr lang="en-US" b="1" dirty="0" smtClean="0">
                    <a:latin typeface="Trebuchet MS" pitchFamily="34" charset="0"/>
                  </a:rPr>
                  <a:t>eneficiary (PB)</a:t>
                </a:r>
                <a:endParaRPr lang="en-US" b="1" dirty="0">
                  <a:latin typeface="Trebuchet MS" pitchFamily="34" charset="0"/>
                </a:endParaRPr>
              </a:p>
            </p:txBody>
          </p:sp>
          <p:sp>
            <p:nvSpPr>
              <p:cNvPr id="34" name="Rounded Rectangle 4"/>
              <p:cNvSpPr/>
              <p:nvPr/>
            </p:nvSpPr>
            <p:spPr>
              <a:xfrm>
                <a:off x="1840005" y="1276229"/>
                <a:ext cx="1283472" cy="80381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1800" kern="1200" dirty="0">
                  <a:latin typeface="Trebuchet MS" pitchFamily="34" charset="0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599384" y="3357112"/>
              <a:ext cx="2160001" cy="1027279"/>
              <a:chOff x="1869788" y="1603195"/>
              <a:chExt cx="1683508" cy="922955"/>
            </a:xfrm>
          </p:grpSpPr>
          <p:sp>
            <p:nvSpPr>
              <p:cNvPr id="31" name="Rounded Rectangle 30"/>
              <p:cNvSpPr/>
              <p:nvPr/>
            </p:nvSpPr>
            <p:spPr>
              <a:xfrm>
                <a:off x="1869788" y="1603195"/>
                <a:ext cx="1683508" cy="808602"/>
              </a:xfrm>
              <a:prstGeom prst="round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0" tIns="0" rIns="0" bIns="0" anchor="ctr" anchorCtr="0"/>
              <a:lstStyle/>
              <a:p>
                <a:pPr algn="ctr"/>
                <a:r>
                  <a:rPr lang="en-US" sz="2400" b="1" dirty="0" smtClean="0">
                    <a:latin typeface="Trebuchet MS" pitchFamily="34" charset="0"/>
                  </a:rPr>
                  <a:t>J</a:t>
                </a:r>
                <a:r>
                  <a:rPr lang="en-US" b="1" dirty="0" smtClean="0">
                    <a:latin typeface="Trebuchet MS" pitchFamily="34" charset="0"/>
                  </a:rPr>
                  <a:t>oint</a:t>
                </a:r>
                <a:r>
                  <a:rPr lang="en-US" sz="2400" b="1" dirty="0" smtClean="0">
                    <a:latin typeface="Trebuchet MS" pitchFamily="34" charset="0"/>
                  </a:rPr>
                  <a:t>  S</a:t>
                </a:r>
                <a:r>
                  <a:rPr lang="en-US" b="1" dirty="0" smtClean="0">
                    <a:latin typeface="Trebuchet MS" pitchFamily="34" charset="0"/>
                  </a:rPr>
                  <a:t>ecretariat (JS)</a:t>
                </a:r>
                <a:endParaRPr lang="en-US" b="1" dirty="0">
                  <a:latin typeface="Trebuchet MS" pitchFamily="34" charset="0"/>
                </a:endParaRPr>
              </a:p>
            </p:txBody>
          </p:sp>
          <p:sp>
            <p:nvSpPr>
              <p:cNvPr id="32" name="Rounded Rectangle 4"/>
              <p:cNvSpPr/>
              <p:nvPr/>
            </p:nvSpPr>
            <p:spPr>
              <a:xfrm>
                <a:off x="1874643" y="1650562"/>
                <a:ext cx="1398069" cy="87558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1800" kern="1200" dirty="0">
                  <a:latin typeface="Trebuchet MS" pitchFamily="34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732480" y="3356991"/>
              <a:ext cx="2160000" cy="1224137"/>
              <a:chOff x="1743489" y="2492204"/>
              <a:chExt cx="2300135" cy="1185216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1743489" y="2492204"/>
                <a:ext cx="2300135" cy="871385"/>
              </a:xfrm>
              <a:prstGeom prst="round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0" tIns="0" rIns="0" bIns="0" anchor="ctr" anchorCtr="0"/>
              <a:lstStyle/>
              <a:p>
                <a:pPr algn="ctr"/>
                <a:r>
                  <a:rPr lang="en-US" sz="2400" b="1" dirty="0" smtClean="0">
                    <a:latin typeface="Trebuchet MS" pitchFamily="34" charset="0"/>
                  </a:rPr>
                  <a:t>M</a:t>
                </a:r>
                <a:r>
                  <a:rPr lang="en-US" b="1" dirty="0" smtClean="0">
                    <a:latin typeface="Trebuchet MS" pitchFamily="34" charset="0"/>
                  </a:rPr>
                  <a:t>anaging </a:t>
                </a:r>
                <a:r>
                  <a:rPr lang="en-US" sz="2400" b="1" dirty="0" smtClean="0">
                    <a:latin typeface="Trebuchet MS" pitchFamily="34" charset="0"/>
                  </a:rPr>
                  <a:t>A</a:t>
                </a:r>
                <a:r>
                  <a:rPr lang="en-US" b="1" dirty="0" smtClean="0">
                    <a:latin typeface="Trebuchet MS" pitchFamily="34" charset="0"/>
                  </a:rPr>
                  <a:t>uthority (MA)</a:t>
                </a:r>
                <a:endParaRPr lang="en-US" b="1" dirty="0">
                  <a:latin typeface="Trebuchet MS" pitchFamily="34" charset="0"/>
                </a:endParaRPr>
              </a:p>
            </p:txBody>
          </p:sp>
          <p:sp>
            <p:nvSpPr>
              <p:cNvPr id="30" name="Rounded Rectangle 4"/>
              <p:cNvSpPr/>
              <p:nvPr/>
            </p:nvSpPr>
            <p:spPr>
              <a:xfrm>
                <a:off x="1840661" y="2553032"/>
                <a:ext cx="1795334" cy="112438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1800" kern="1200">
                  <a:latin typeface="Trebuchet MS" pitchFamily="34" charset="0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99386" y="1988840"/>
              <a:ext cx="2160000" cy="720000"/>
              <a:chOff x="1650737" y="0"/>
              <a:chExt cx="3125097" cy="2020179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Rounded Rectangle 26"/>
              <p:cNvSpPr/>
              <p:nvPr/>
            </p:nvSpPr>
            <p:spPr>
              <a:xfrm>
                <a:off x="1650737" y="0"/>
                <a:ext cx="3125097" cy="2020179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wrap="square"/>
              <a:lstStyle/>
              <a:p>
                <a:pPr algn="ctr"/>
                <a:r>
                  <a:rPr lang="en-US" sz="2400" b="1" dirty="0" smtClean="0">
                    <a:latin typeface="Trebuchet MS" pitchFamily="34" charset="0"/>
                  </a:rPr>
                  <a:t>L</a:t>
                </a:r>
                <a:r>
                  <a:rPr lang="en-US" b="1" dirty="0" smtClean="0">
                    <a:latin typeface="Trebuchet MS" pitchFamily="34" charset="0"/>
                  </a:rPr>
                  <a:t>ead </a:t>
                </a:r>
                <a:r>
                  <a:rPr lang="en-US" sz="2400" b="1" dirty="0" smtClean="0">
                    <a:latin typeface="Trebuchet MS" pitchFamily="34" charset="0"/>
                  </a:rPr>
                  <a:t>B</a:t>
                </a:r>
                <a:r>
                  <a:rPr lang="en-US" b="1" dirty="0" smtClean="0">
                    <a:latin typeface="Trebuchet MS" pitchFamily="34" charset="0"/>
                  </a:rPr>
                  <a:t>eneficiary (LB)</a:t>
                </a:r>
                <a:endParaRPr lang="en-US" b="1" dirty="0">
                  <a:latin typeface="Trebuchet MS" pitchFamily="34" charset="0"/>
                </a:endParaRPr>
              </a:p>
            </p:txBody>
          </p:sp>
          <p:sp>
            <p:nvSpPr>
              <p:cNvPr id="28" name="Rounded Rectangle 4"/>
              <p:cNvSpPr/>
              <p:nvPr/>
            </p:nvSpPr>
            <p:spPr>
              <a:xfrm>
                <a:off x="1749356" y="98617"/>
                <a:ext cx="2910734" cy="182294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1800" kern="1200" dirty="0">
                  <a:latin typeface="Trebuchet MS" pitchFamily="34" charset="0"/>
                </a:endParaRPr>
              </a:p>
            </p:txBody>
          </p:sp>
        </p:grpSp>
        <p:sp>
          <p:nvSpPr>
            <p:cNvPr id="13" name="Down Arrow 12"/>
            <p:cNvSpPr/>
            <p:nvPr/>
          </p:nvSpPr>
          <p:spPr>
            <a:xfrm>
              <a:off x="899640" y="2802906"/>
              <a:ext cx="432000" cy="540000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4" name="Up Arrow 13"/>
            <p:cNvSpPr/>
            <p:nvPr/>
          </p:nvSpPr>
          <p:spPr>
            <a:xfrm>
              <a:off x="1907704" y="2780928"/>
              <a:ext cx="432000" cy="540000"/>
            </a:xfrm>
            <a:prstGeom prst="upArrow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2699792" y="2132856"/>
              <a:ext cx="828000" cy="540000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6" name="Right Arrow 15"/>
            <p:cNvSpPr>
              <a:spLocks/>
            </p:cNvSpPr>
            <p:nvPr/>
          </p:nvSpPr>
          <p:spPr>
            <a:xfrm rot="5400000">
              <a:off x="4260187" y="2868160"/>
              <a:ext cx="540000" cy="432000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5831394" y="3601734"/>
              <a:ext cx="882338" cy="524496"/>
            </a:xfrm>
            <a:prstGeom prst="right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8" name="U-Turn Arrow 17"/>
            <p:cNvSpPr/>
            <p:nvPr/>
          </p:nvSpPr>
          <p:spPr>
            <a:xfrm flipH="1">
              <a:off x="1835696" y="1404065"/>
              <a:ext cx="2910490" cy="584775"/>
            </a:xfrm>
            <a:prstGeom prst="uturnArrow">
              <a:avLst>
                <a:gd name="adj1" fmla="val 38820"/>
                <a:gd name="adj2" fmla="val 25000"/>
                <a:gd name="adj3" fmla="val 31860"/>
                <a:gd name="adj4" fmla="val 57103"/>
                <a:gd name="adj5" fmla="val 100000"/>
              </a:avLst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35620" y="2833772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8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1</a:t>
              </a:r>
              <a:endParaRPr lang="ro-RO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79712" y="2852936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2</a:t>
              </a:r>
              <a:endParaRPr lang="ro-R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31840" y="2175247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3</a:t>
              </a:r>
              <a:endParaRPr lang="ro-R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355976" y="2895327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4</a:t>
              </a:r>
              <a:endParaRPr lang="ro-R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00192" y="3615407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5</a:t>
              </a:r>
              <a:endParaRPr lang="ro-R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51920" y="1311151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7</a:t>
              </a:r>
              <a:endParaRPr lang="ro-R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  <p:sp>
          <p:nvSpPr>
            <p:cNvPr id="25" name="Bent Arrow 24"/>
            <p:cNvSpPr/>
            <p:nvPr/>
          </p:nvSpPr>
          <p:spPr>
            <a:xfrm flipH="1">
              <a:off x="5903642" y="2132856"/>
              <a:ext cx="1620180" cy="1095350"/>
            </a:xfrm>
            <a:prstGeom prst="ben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28184" y="2178685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6</a:t>
              </a:r>
              <a:endParaRPr lang="ro-R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107504" y="4204373"/>
            <a:ext cx="8856984" cy="2104947"/>
          </a:xfrm>
          <a:prstGeom prst="roundRect">
            <a:avLst>
              <a:gd name="adj" fmla="val 10230"/>
            </a:avLst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53553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report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LB creates the global project report where all partner reports will be integrated after certification by </a:t>
            </a:r>
            <a:r>
              <a:rPr lang="en-GB" sz="2000" dirty="0" smtClean="0"/>
              <a:t>FLC.</a:t>
            </a:r>
          </a:p>
          <a:p>
            <a:r>
              <a:rPr lang="en-GB" sz="2000" dirty="0"/>
              <a:t>LB prepares the aggregated activity report at project level, based on the progress of activities provided by the partners in the partner </a:t>
            </a:r>
            <a:r>
              <a:rPr lang="en-GB" sz="2000" dirty="0" smtClean="0"/>
              <a:t>reports.</a:t>
            </a:r>
          </a:p>
          <a:p>
            <a:r>
              <a:rPr lang="en-GB" sz="2000" dirty="0"/>
              <a:t>All partners are obliged to submit a partner report for each period, even if there are no costs to be claimed during the respective time span</a:t>
            </a:r>
            <a:r>
              <a:rPr lang="en-GB" sz="2000" dirty="0" smtClean="0"/>
              <a:t>.</a:t>
            </a:r>
          </a:p>
          <a:p>
            <a:r>
              <a:rPr lang="en-GB" sz="2000" dirty="0"/>
              <a:t>LB includes in the project report FLC certificates (except those with 0 expenditures) attached to partner reports. Financial data is automatically integrated in the project report</a:t>
            </a:r>
            <a:r>
              <a:rPr lang="en-GB" sz="2000" dirty="0" smtClean="0"/>
              <a:t>.</a:t>
            </a:r>
          </a:p>
          <a:p>
            <a:r>
              <a:rPr lang="en-GB" sz="2000" dirty="0"/>
              <a:t>The project report is submitted by LB to the JS.</a:t>
            </a:r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val="349832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 report</a:t>
            </a:r>
            <a:endParaRPr lang="ro-R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703549"/>
              </p:ext>
            </p:extLst>
          </p:nvPr>
        </p:nvGraphicFramePr>
        <p:xfrm>
          <a:off x="762000" y="1447804"/>
          <a:ext cx="7848599" cy="4366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6000"/>
                <a:gridCol w="2743200"/>
                <a:gridCol w="2819399"/>
              </a:tblGrid>
              <a:tr h="3498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A.1. Project Progress Report Identification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473585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Title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7864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Acronym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7864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Website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7864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Number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7864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Duration Start Date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7864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Duration End Date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73585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Priority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33021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Priority Specific Objective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72571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Lead Partner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73585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Contact Person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77864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Reporting Period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114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 report</a:t>
            </a:r>
            <a:endParaRPr lang="ro-R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858425"/>
              </p:ext>
            </p:extLst>
          </p:nvPr>
        </p:nvGraphicFramePr>
        <p:xfrm>
          <a:off x="609600" y="1965706"/>
          <a:ext cx="8000999" cy="3596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9965"/>
                <a:gridCol w="49049"/>
                <a:gridCol w="1662386"/>
                <a:gridCol w="4419599"/>
              </a:tblGrid>
              <a:tr h="31283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231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A.2. Highlights of main achievements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637552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Highlights Of Main Achievements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12836">
                <a:tc gridSpan="4">
                  <a:txBody>
                    <a:bodyPr/>
                    <a:lstStyle/>
                    <a:p>
                      <a:pPr marL="152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A.3. Project Specific Objectives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963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Specific Objectives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Level of Achievement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Explanations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975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72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008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4000" b="1" dirty="0" smtClean="0"/>
              <a:t>Progress report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69160"/>
              </p:ext>
            </p:extLst>
          </p:nvPr>
        </p:nvGraphicFramePr>
        <p:xfrm>
          <a:off x="457200" y="2209800"/>
          <a:ext cx="8000999" cy="3200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4044"/>
                <a:gridCol w="606156"/>
                <a:gridCol w="1219200"/>
                <a:gridCol w="1447800"/>
                <a:gridCol w="990600"/>
                <a:gridCol w="1295400"/>
                <a:gridCol w="1447799"/>
              </a:tblGrid>
              <a:tr h="43319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A.4.</a:t>
                      </a:r>
                      <a:r>
                        <a:rPr lang="en-GB" sz="1400" spc="35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Target</a:t>
                      </a:r>
                      <a:r>
                        <a:rPr lang="en-GB" sz="1400" spc="35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Groups</a:t>
                      </a:r>
                      <a:r>
                        <a:rPr lang="en-GB" sz="1400" spc="35" dirty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Reached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2180812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Target Groups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0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Target Value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Target </a:t>
                      </a:r>
                      <a:r>
                        <a:rPr lang="en-GB" sz="1400" dirty="0">
                          <a:effectLst/>
                        </a:rPr>
                        <a:t>Groups</a:t>
                      </a:r>
                      <a:endParaRPr lang="ro-RO" sz="1400" dirty="0">
                        <a:effectLst/>
                      </a:endParaRPr>
                    </a:p>
                    <a:p>
                      <a:pPr marL="25400" marR="254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Reached (previous periods)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Target Groups Reached (current period)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Source of Verification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Description of</a:t>
                      </a:r>
                      <a:endParaRPr lang="ro-RO" sz="1400" dirty="0">
                        <a:effectLst/>
                      </a:endParaRPr>
                    </a:p>
                    <a:p>
                      <a:pPr marL="254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Target Group inv.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Target Groups</a:t>
                      </a:r>
                      <a:endParaRPr lang="ro-RO" sz="1400" dirty="0">
                        <a:effectLst/>
                      </a:endParaRPr>
                    </a:p>
                    <a:p>
                      <a:pPr marL="254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Reached so far %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86388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0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4000" b="1" dirty="0" smtClean="0"/>
              <a:t>Progress report</a:t>
            </a: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159919"/>
              </p:ext>
            </p:extLst>
          </p:nvPr>
        </p:nvGraphicFramePr>
        <p:xfrm>
          <a:off x="457201" y="1752600"/>
          <a:ext cx="8000999" cy="3962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039"/>
                <a:gridCol w="1600039"/>
                <a:gridCol w="1600039"/>
                <a:gridCol w="1600039"/>
                <a:gridCol w="1600843"/>
              </a:tblGrid>
              <a:tr h="564422">
                <a:tc gridSpan="4">
                  <a:txBody>
                    <a:bodyPr/>
                    <a:lstStyle/>
                    <a:p>
                      <a:pPr marL="17576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A.5. Work Package Preparation (preparation)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</a:tr>
              <a:tr h="487529"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WP number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WP title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WP start date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WP end date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WP status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</a:tr>
              <a:tr h="482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o-RO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</a:tr>
              <a:tr h="487529">
                <a:tc gridSpan="4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Partners` involvement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</a:tr>
              <a:tr h="487529">
                <a:tc gridSpan="2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Abbreviation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Name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</a:tr>
              <a:tr h="48262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</a:tr>
              <a:tr h="487529">
                <a:tc gridSpan="4">
                  <a:txBody>
                    <a:bodyPr/>
                    <a:lstStyle/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Summary Description Of Activities Carried Out And Contribution Of Each Partner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o-RO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</a:tr>
              <a:tr h="482621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NA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ro-RO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31115" marT="1587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83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6372</TotalTime>
  <Words>937</Words>
  <Application>Microsoft Office PowerPoint</Application>
  <PresentationFormat>On-screen Show (4:3)</PresentationFormat>
  <Paragraphs>338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Open Sans</vt:lpstr>
      <vt:lpstr>Times New Roman</vt:lpstr>
      <vt:lpstr>Trebuchet MS</vt:lpstr>
      <vt:lpstr>Office Theme</vt:lpstr>
      <vt:lpstr> Interreg-IPA Cross-border Cooperation  Romania-Serbia Programme </vt:lpstr>
      <vt:lpstr>Purpose of the verification</vt:lpstr>
      <vt:lpstr>Verification process</vt:lpstr>
      <vt:lpstr>PowerPoint Presentation</vt:lpstr>
      <vt:lpstr>Project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PowerPoint Presentation</vt:lpstr>
    </vt:vector>
  </TitlesOfParts>
  <Company>ADR Vest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Dacian Bogdan</dc:creator>
  <cp:lastModifiedBy>Mihai-Catalin, Radu</cp:lastModifiedBy>
  <cp:revision>882</cp:revision>
  <cp:lastPrinted>2017-05-16T13:03:42Z</cp:lastPrinted>
  <dcterms:created xsi:type="dcterms:W3CDTF">2008-05-26T13:16:34Z</dcterms:created>
  <dcterms:modified xsi:type="dcterms:W3CDTF">2019-06-14T13:49:53Z</dcterms:modified>
</cp:coreProperties>
</file>